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4" r:id="rId1"/>
  </p:sldMasterIdLst>
  <p:sldIdLst>
    <p:sldId id="256" r:id="rId2"/>
    <p:sldId id="318" r:id="rId3"/>
    <p:sldId id="257" r:id="rId4"/>
    <p:sldId id="297" r:id="rId5"/>
    <p:sldId id="296" r:id="rId6"/>
    <p:sldId id="259" r:id="rId7"/>
    <p:sldId id="278" r:id="rId8"/>
    <p:sldId id="302" r:id="rId9"/>
    <p:sldId id="303" r:id="rId10"/>
    <p:sldId id="317" r:id="rId11"/>
    <p:sldId id="304" r:id="rId12"/>
    <p:sldId id="305" r:id="rId13"/>
    <p:sldId id="306" r:id="rId14"/>
    <p:sldId id="307" r:id="rId15"/>
    <p:sldId id="308" r:id="rId16"/>
    <p:sldId id="309" r:id="rId17"/>
    <p:sldId id="311" r:id="rId18"/>
    <p:sldId id="312" r:id="rId19"/>
    <p:sldId id="313" r:id="rId20"/>
    <p:sldId id="314" r:id="rId21"/>
    <p:sldId id="315" r:id="rId22"/>
    <p:sldId id="316" r:id="rId23"/>
    <p:sldId id="298" r:id="rId24"/>
    <p:sldId id="299" r:id="rId25"/>
    <p:sldId id="300" r:id="rId26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굴림" pitchFamily="34" charset="-127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굴림" pitchFamily="34" charset="-127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굴림" pitchFamily="34" charset="-127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굴림" pitchFamily="34" charset="-127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굴림" pitchFamily="34" charset="-127"/>
        <a:cs typeface="+mn-cs"/>
      </a:defRPr>
    </a:lvl5pPr>
    <a:lvl6pPr marL="2286000" algn="l" defTabSz="914400" rtl="0" eaLnBrk="1" latinLnBrk="0" hangingPunct="1">
      <a:defRPr sz="1400" kern="1200">
        <a:solidFill>
          <a:schemeClr val="bg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굴림" pitchFamily="34" charset="-127"/>
        <a:cs typeface="+mn-cs"/>
      </a:defRPr>
    </a:lvl6pPr>
    <a:lvl7pPr marL="2743200" algn="l" defTabSz="914400" rtl="0" eaLnBrk="1" latinLnBrk="0" hangingPunct="1">
      <a:defRPr sz="1400" kern="1200">
        <a:solidFill>
          <a:schemeClr val="bg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굴림" pitchFamily="34" charset="-127"/>
        <a:cs typeface="+mn-cs"/>
      </a:defRPr>
    </a:lvl7pPr>
    <a:lvl8pPr marL="3200400" algn="l" defTabSz="914400" rtl="0" eaLnBrk="1" latinLnBrk="0" hangingPunct="1">
      <a:defRPr sz="1400" kern="1200">
        <a:solidFill>
          <a:schemeClr val="bg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굴림" pitchFamily="34" charset="-127"/>
        <a:cs typeface="+mn-cs"/>
      </a:defRPr>
    </a:lvl8pPr>
    <a:lvl9pPr marL="3657600" algn="l" defTabSz="914400" rtl="0" eaLnBrk="1" latinLnBrk="0" hangingPunct="1">
      <a:defRPr sz="1400" kern="1200">
        <a:solidFill>
          <a:schemeClr val="bg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굴림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FFFF00"/>
    <a:srgbClr val="FF99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09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9"/>
          <p:cNvSpPr txBox="1">
            <a:spLocks noChangeArrowheads="1"/>
          </p:cNvSpPr>
          <p:nvPr/>
        </p:nvSpPr>
        <p:spPr bwMode="black">
          <a:xfrm>
            <a:off x="7473950" y="61214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2400" b="1">
                <a:effectLst/>
                <a:latin typeface="Verdana" pitchFamily="34" charset="0"/>
              </a:rPr>
              <a:t>LOGO</a:t>
            </a:r>
          </a:p>
        </p:txBody>
      </p:sp>
      <p:sp>
        <p:nvSpPr>
          <p:cNvPr id="13489" name="Rectangle 177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20713" y="1757363"/>
            <a:ext cx="6821487" cy="1470025"/>
          </a:xfrm>
        </p:spPr>
        <p:txBody>
          <a:bodyPr/>
          <a:lstStyle>
            <a:lvl1pPr algn="ctr">
              <a:defRPr sz="3600">
                <a:solidFill>
                  <a:srgbClr val="013B4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457200" y="6524625"/>
            <a:ext cx="2133600" cy="152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en-US" altLang="zh-CN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3452813" y="6494463"/>
            <a:ext cx="2895600" cy="152400"/>
          </a:xfrm>
        </p:spPr>
        <p:txBody>
          <a:bodyPr/>
          <a:lstStyle>
            <a:lvl1pPr algn="ctr">
              <a:defRPr sz="1400" b="0" smtClean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41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5948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40563" y="128588"/>
            <a:ext cx="1993900" cy="56356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58863" y="128588"/>
            <a:ext cx="5829300" cy="56356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8383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56A79-A9E5-43A9-AD54-418EA386003B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640FD4-ED9E-4AF6-8FFA-24003BEA51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979495-9EC7-42A1-8F42-30C3FE9E142C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FCD7456-81D9-408D-9B19-A2E0B0160024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407EB5-2485-4648-90EB-BAFB8597A8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729BA5-73C9-487B-8A33-17B225AE6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2ACCEB-7EB8-4A31-B323-721FD7448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8A2AB3-15AA-438B-9B4A-B952C4A1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1CDD6AE5-BB17-41CA-8C4B-F42806CBF93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32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578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776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58863" y="1209675"/>
            <a:ext cx="3484562" cy="4554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5825" y="1209675"/>
            <a:ext cx="3484563" cy="4554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204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668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405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8021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0024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350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1"/>
          <p:cNvSpPr>
            <a:spLocks noGrp="1" noChangeArrowheads="1"/>
          </p:cNvSpPr>
          <p:nvPr>
            <p:ph type="title"/>
          </p:nvPr>
        </p:nvSpPr>
        <p:spPr bwMode="black">
          <a:xfrm>
            <a:off x="1185863" y="128588"/>
            <a:ext cx="7848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ko-KR"/>
          </a:p>
        </p:txBody>
      </p:sp>
      <p:sp>
        <p:nvSpPr>
          <p:cNvPr id="1027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58863" y="1209675"/>
            <a:ext cx="7121525" cy="455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</p:txBody>
      </p:sp>
      <p:sp>
        <p:nvSpPr>
          <p:cNvPr id="12312" name="Rectangle 2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7800" y="6365875"/>
            <a:ext cx="19462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0" b="1" smtClean="0">
                <a:effectLst/>
                <a:latin typeface="+mn-lt"/>
              </a:defRPr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012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u"/>
        <a:defRPr sz="2000" b="1">
          <a:solidFill>
            <a:schemeClr val="folHlink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SzPct val="6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SzPct val="6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SzPct val="6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SzPct val="6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SzPct val="6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BA3C7348-C85D-45FE-BE83-2AD3FA214954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1331913" y="44450"/>
            <a:ext cx="6364287" cy="1143000"/>
          </a:xfrm>
        </p:spPr>
        <p:txBody>
          <a:bodyPr/>
          <a:lstStyle/>
          <a:p>
            <a:r>
              <a:rPr lang="zh-CN" altLang="en-US" b="1">
                <a:solidFill>
                  <a:schemeClr val="bg2"/>
                </a:solidFill>
              </a:rPr>
              <a:t>中国的民族</a:t>
            </a:r>
          </a:p>
        </p:txBody>
      </p:sp>
      <p:pic>
        <p:nvPicPr>
          <p:cNvPr id="4099" name="Picture 3" descr="chaoxian1">
            <a:extLst>
              <a:ext uri="{FF2B5EF4-FFF2-40B4-BE49-F238E27FC236}">
                <a16:creationId xmlns:a16="http://schemas.microsoft.com/office/drawing/2014/main" id="{C6E1C190-852F-432E-9918-45D968DFA778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608" y="1356862"/>
            <a:ext cx="1314450" cy="21859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1" name="Picture 5" descr="weiwue1b">
            <a:extLst>
              <a:ext uri="{FF2B5EF4-FFF2-40B4-BE49-F238E27FC236}">
                <a16:creationId xmlns:a16="http://schemas.microsoft.com/office/drawing/2014/main" id="{86B7541F-F75C-4F11-843C-F050F26E48FD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18994" y="1392445"/>
            <a:ext cx="1511300" cy="2184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2" name="Text Box 6">
            <a:extLst>
              <a:ext uri="{FF2B5EF4-FFF2-40B4-BE49-F238E27FC236}">
                <a16:creationId xmlns:a16="http://schemas.microsoft.com/office/drawing/2014/main" id="{2FFEE394-45CD-42D6-B2E7-CC78255FE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6453188"/>
            <a:ext cx="36718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104" name="Picture 8" descr="miaozu">
            <a:extLst>
              <a:ext uri="{FF2B5EF4-FFF2-40B4-BE49-F238E27FC236}">
                <a16:creationId xmlns:a16="http://schemas.microsoft.com/office/drawing/2014/main" id="{983F057F-2360-43BB-BE75-60460CAAC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933825"/>
            <a:ext cx="1550988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 descr="zang1b">
            <a:extLst>
              <a:ext uri="{FF2B5EF4-FFF2-40B4-BE49-F238E27FC236}">
                <a16:creationId xmlns:a16="http://schemas.microsoft.com/office/drawing/2014/main" id="{6823EC8F-1251-4A15-9933-9A844F22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274" y="3933825"/>
            <a:ext cx="2332038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0CD6B1-39F8-4E6F-AA37-C59E6AA9E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007" y="1441788"/>
            <a:ext cx="961905" cy="20857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E0A053-9CDA-4227-A5D3-AC4353A55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22" y="4122869"/>
            <a:ext cx="961905" cy="21142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375634-E1CA-447D-8CC8-E8EF368575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3207" y="1408495"/>
            <a:ext cx="1180952" cy="21238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8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autoUpdateAnimBg="0"/>
      <p:bldP spid="4102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 descr="se8719308b">
            <a:extLst>
              <a:ext uri="{FF2B5EF4-FFF2-40B4-BE49-F238E27FC236}">
                <a16:creationId xmlns:a16="http://schemas.microsoft.com/office/drawing/2014/main" id="{7440E2A5-CCDC-4A5D-9107-81EA7018C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549275"/>
            <a:ext cx="4140200" cy="18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 descr="595319575744389759">
            <a:extLst>
              <a:ext uri="{FF2B5EF4-FFF2-40B4-BE49-F238E27FC236}">
                <a16:creationId xmlns:a16="http://schemas.microsoft.com/office/drawing/2014/main" id="{593E7809-89C2-40C9-9BEF-6E37F8C62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852738"/>
            <a:ext cx="4572000" cy="3429000"/>
          </a:xfrm>
          <a:prstGeom prst="rect">
            <a:avLst/>
          </a:prstGeom>
          <a:solidFill>
            <a:srgbClr val="333333"/>
          </a:solidFill>
        </p:spPr>
      </p:pic>
      <p:grpSp>
        <p:nvGrpSpPr>
          <p:cNvPr id="47122" name="Group 18">
            <a:extLst>
              <a:ext uri="{FF2B5EF4-FFF2-40B4-BE49-F238E27FC236}">
                <a16:creationId xmlns:a16="http://schemas.microsoft.com/office/drawing/2014/main" id="{FEDCD714-E3CE-4C9F-8E35-F7256F8EC546}"/>
              </a:ext>
            </a:extLst>
          </p:cNvPr>
          <p:cNvGrpSpPr>
            <a:grpSpLocks/>
          </p:cNvGrpSpPr>
          <p:nvPr/>
        </p:nvGrpSpPr>
        <p:grpSpPr bwMode="auto">
          <a:xfrm>
            <a:off x="3348038" y="4149725"/>
            <a:ext cx="611187" cy="1728788"/>
            <a:chOff x="2109" y="2614"/>
            <a:chExt cx="385" cy="1089"/>
          </a:xfrm>
        </p:grpSpPr>
        <p:sp>
          <p:nvSpPr>
            <p:cNvPr id="47111" name="AutoShape 7">
              <a:extLst>
                <a:ext uri="{FF2B5EF4-FFF2-40B4-BE49-F238E27FC236}">
                  <a16:creationId xmlns:a16="http://schemas.microsoft.com/office/drawing/2014/main" id="{89EC9BFF-FA77-4C9D-A9AC-A6CAFF855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614"/>
              <a:ext cx="363" cy="1089"/>
            </a:xfrm>
            <a:prstGeom prst="wedgeRectCallout">
              <a:avLst>
                <a:gd name="adj1" fmla="val 268731"/>
                <a:gd name="adj2" fmla="val -38338"/>
              </a:avLst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47112" name="Text Box 8">
              <a:extLst>
                <a:ext uri="{FF2B5EF4-FFF2-40B4-BE49-F238E27FC236}">
                  <a16:creationId xmlns:a16="http://schemas.microsoft.com/office/drawing/2014/main" id="{46669A2F-4D8A-415E-ADFA-A6734D393A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9" y="2840"/>
              <a:ext cx="385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r>
                <a:rPr lang="zh-CN" altLang="en-US" sz="2800" b="1">
                  <a:solidFill>
                    <a:schemeClr val="bg1"/>
                  </a:solidFill>
                </a:rPr>
                <a:t>苗族</a:t>
              </a:r>
            </a:p>
          </p:txBody>
        </p:sp>
      </p:grpSp>
      <p:grpSp>
        <p:nvGrpSpPr>
          <p:cNvPr id="47120" name="Group 16">
            <a:extLst>
              <a:ext uri="{FF2B5EF4-FFF2-40B4-BE49-F238E27FC236}">
                <a16:creationId xmlns:a16="http://schemas.microsoft.com/office/drawing/2014/main" id="{BC5AB3AA-4142-453C-8D08-1C6652099335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476250"/>
            <a:ext cx="1169987" cy="1114425"/>
            <a:chOff x="431" y="300"/>
            <a:chExt cx="737" cy="702"/>
          </a:xfrm>
        </p:grpSpPr>
        <p:sp>
          <p:nvSpPr>
            <p:cNvPr id="47115" name="AutoShape 11">
              <a:extLst>
                <a:ext uri="{FF2B5EF4-FFF2-40B4-BE49-F238E27FC236}">
                  <a16:creationId xmlns:a16="http://schemas.microsoft.com/office/drawing/2014/main" id="{13AFBAF2-C34C-4267-B8BD-AB2B10F85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300"/>
              <a:ext cx="712" cy="702"/>
            </a:xfrm>
            <a:prstGeom prst="wedgeRoundRectCallout">
              <a:avLst>
                <a:gd name="adj1" fmla="val 101546"/>
                <a:gd name="adj2" fmla="val 54417"/>
                <a:gd name="adj3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47116" name="Text Box 12">
              <a:extLst>
                <a:ext uri="{FF2B5EF4-FFF2-40B4-BE49-F238E27FC236}">
                  <a16:creationId xmlns:a16="http://schemas.microsoft.com/office/drawing/2014/main" id="{EA10DD8F-E40B-4B99-ABC7-B224D3E20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482"/>
              <a:ext cx="6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</a:rPr>
                <a:t>高山族</a:t>
              </a:r>
            </a:p>
          </p:txBody>
        </p:sp>
      </p:grpSp>
      <p:grpSp>
        <p:nvGrpSpPr>
          <p:cNvPr id="47121" name="Group 17">
            <a:extLst>
              <a:ext uri="{FF2B5EF4-FFF2-40B4-BE49-F238E27FC236}">
                <a16:creationId xmlns:a16="http://schemas.microsoft.com/office/drawing/2014/main" id="{47A04807-DCBA-49DC-B154-DB83C80AD297}"/>
              </a:ext>
            </a:extLst>
          </p:cNvPr>
          <p:cNvGrpSpPr>
            <a:grpSpLocks/>
          </p:cNvGrpSpPr>
          <p:nvPr/>
        </p:nvGrpSpPr>
        <p:grpSpPr bwMode="auto">
          <a:xfrm>
            <a:off x="1547813" y="2708275"/>
            <a:ext cx="1441450" cy="1296988"/>
            <a:chOff x="975" y="1706"/>
            <a:chExt cx="908" cy="817"/>
          </a:xfrm>
        </p:grpSpPr>
        <p:sp>
          <p:nvSpPr>
            <p:cNvPr id="47117" name="AutoShape 13">
              <a:extLst>
                <a:ext uri="{FF2B5EF4-FFF2-40B4-BE49-F238E27FC236}">
                  <a16:creationId xmlns:a16="http://schemas.microsoft.com/office/drawing/2014/main" id="{8C08D39A-59B4-4901-A1A0-44FAE7F4D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1706"/>
              <a:ext cx="908" cy="817"/>
            </a:xfrm>
            <a:prstGeom prst="wedgeEllipseCallout">
              <a:avLst>
                <a:gd name="adj1" fmla="val 43833"/>
                <a:gd name="adj2" fmla="val -10458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47118" name="Text Box 14">
              <a:extLst>
                <a:ext uri="{FF2B5EF4-FFF2-40B4-BE49-F238E27FC236}">
                  <a16:creationId xmlns:a16="http://schemas.microsoft.com/office/drawing/2014/main" id="{E6ED8070-FA44-4672-828B-82024C43A3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1979"/>
              <a:ext cx="5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solidFill>
                    <a:schemeClr val="bg1"/>
                  </a:solidFill>
                </a:rPr>
                <a:t>满族</a:t>
              </a:r>
            </a:p>
          </p:txBody>
        </p:sp>
      </p:grpSp>
      <p:grpSp>
        <p:nvGrpSpPr>
          <p:cNvPr id="47123" name="Group 19">
            <a:extLst>
              <a:ext uri="{FF2B5EF4-FFF2-40B4-BE49-F238E27FC236}">
                <a16:creationId xmlns:a16="http://schemas.microsoft.com/office/drawing/2014/main" id="{1E8BC82F-1672-4CEF-B364-F68199B65345}"/>
              </a:ext>
            </a:extLst>
          </p:cNvPr>
          <p:cNvGrpSpPr>
            <a:grpSpLocks/>
          </p:cNvGrpSpPr>
          <p:nvPr/>
        </p:nvGrpSpPr>
        <p:grpSpPr bwMode="auto">
          <a:xfrm>
            <a:off x="6516688" y="1773238"/>
            <a:ext cx="1368425" cy="863600"/>
            <a:chOff x="4105" y="1117"/>
            <a:chExt cx="862" cy="544"/>
          </a:xfrm>
        </p:grpSpPr>
        <p:sp>
          <p:nvSpPr>
            <p:cNvPr id="47114" name="Text Box 10">
              <a:extLst>
                <a:ext uri="{FF2B5EF4-FFF2-40B4-BE49-F238E27FC236}">
                  <a16:creationId xmlns:a16="http://schemas.microsoft.com/office/drawing/2014/main" id="{5B1249B7-BF0C-4790-8CB8-7F12C6911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1207"/>
              <a:ext cx="5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solidFill>
                    <a:schemeClr val="bg1"/>
                  </a:solidFill>
                </a:rPr>
                <a:t>壮族</a:t>
              </a:r>
            </a:p>
          </p:txBody>
        </p:sp>
        <p:sp>
          <p:nvSpPr>
            <p:cNvPr id="47119" name="AutoShape 15">
              <a:extLst>
                <a:ext uri="{FF2B5EF4-FFF2-40B4-BE49-F238E27FC236}">
                  <a16:creationId xmlns:a16="http://schemas.microsoft.com/office/drawing/2014/main" id="{48F395FC-F0E4-440F-AA70-FAF639CA2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117"/>
              <a:ext cx="862" cy="544"/>
            </a:xfrm>
            <a:prstGeom prst="wedgeRoundRectCallout">
              <a:avLst>
                <a:gd name="adj1" fmla="val -72157"/>
                <a:gd name="adj2" fmla="val 209926"/>
                <a:gd name="adj3" fmla="val 16667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7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7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7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7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1FAA2411-E77B-4253-AE58-DCF70CE385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71600" y="476250"/>
            <a:ext cx="7620000" cy="561975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33795" name="Picture 3" descr="IMG_0729">
            <a:extLst>
              <a:ext uri="{FF2B5EF4-FFF2-40B4-BE49-F238E27FC236}">
                <a16:creationId xmlns:a16="http://schemas.microsoft.com/office/drawing/2014/main" id="{0CB5261F-5F25-4DF0-882F-848E01E16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sotw9_temp0">
            <a:extLst>
              <a:ext uri="{FF2B5EF4-FFF2-40B4-BE49-F238E27FC236}">
                <a16:creationId xmlns:a16="http://schemas.microsoft.com/office/drawing/2014/main" id="{63BCB414-8821-4DA8-926F-37A74C400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374E367A-6BEB-49B0-9C9F-4DD0D8742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41350"/>
          </a:xfrm>
          <a:prstGeom prst="rect">
            <a:avLst/>
          </a:prstGeom>
          <a:solidFill>
            <a:srgbClr val="E2EA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solidFill>
                  <a:srgbClr val="2709BD"/>
                </a:solidFill>
                <a:latin typeface="Times New Roman" panose="02020603050405020304" pitchFamily="18" charset="0"/>
              </a:rPr>
              <a:t>                         </a:t>
            </a:r>
            <a:r>
              <a:rPr kumimoji="1" lang="zh-CN" altLang="en-US" sz="3600">
                <a:solidFill>
                  <a:srgbClr val="2709BD"/>
                </a:solidFill>
                <a:latin typeface="Times New Roman" panose="02020603050405020304" pitchFamily="18" charset="0"/>
              </a:rPr>
              <a:t>几种少数民族文字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a4e39d8fe21b90f8503d92be">
            <a:extLst>
              <a:ext uri="{FF2B5EF4-FFF2-40B4-BE49-F238E27FC236}">
                <a16:creationId xmlns:a16="http://schemas.microsoft.com/office/drawing/2014/main" id="{CD08264E-6CF6-4E37-87EA-763C78DB3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0"/>
            <a:ext cx="4968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3" name="Text Box 3">
            <a:extLst>
              <a:ext uri="{FF2B5EF4-FFF2-40B4-BE49-F238E27FC236}">
                <a16:creationId xmlns:a16="http://schemas.microsoft.com/office/drawing/2014/main" id="{904255FD-4D54-4EB5-BF1C-4A23BA30E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1412875"/>
            <a:ext cx="733425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献哈达</a:t>
            </a:r>
            <a:r>
              <a:rPr kumimoji="1"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藏族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22B4ED23-B237-43F2-8115-61F1901ECE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6867" name="Object 3">
            <a:extLst>
              <a:ext uri="{FF2B5EF4-FFF2-40B4-BE49-F238E27FC236}">
                <a16:creationId xmlns:a16="http://schemas.microsoft.com/office/drawing/2014/main" id="{47A1CB40-5826-4DE0-A557-1633FAB6032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-53975"/>
          <a:ext cx="9144000" cy="685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4" name="Slide" r:id="rId3" imgW="3870960" imgH="2903220" progId="PowerPoint.Slide.8">
                  <p:embed/>
                </p:oleObj>
              </mc:Choice>
              <mc:Fallback>
                <p:oleObj name="Slide" r:id="rId3" imgW="3870960" imgH="2903220" progId="PowerPoint.Slid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53975"/>
                        <a:ext cx="9144000" cy="685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8" name="Oval 4">
            <a:extLst>
              <a:ext uri="{FF2B5EF4-FFF2-40B4-BE49-F238E27FC236}">
                <a16:creationId xmlns:a16="http://schemas.microsoft.com/office/drawing/2014/main" id="{925CF986-2E5C-42BF-B6AE-22F502C29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0"/>
            <a:ext cx="2736850" cy="10525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3600" b="1">
                <a:latin typeface="Times New Roman" panose="02020603050405020304" pitchFamily="18" charset="0"/>
                <a:ea typeface="黑体" panose="02010609060101010101" pitchFamily="49" charset="-122"/>
              </a:rPr>
              <a:t>朝鲜族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CA497F0F-CEA7-4CE0-94F8-A614F4365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C91A6495-4EC4-4F8E-8E64-486ED23416BC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-530225" y="-301625"/>
          <a:ext cx="9461500" cy="709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name="Slide" r:id="rId3" imgW="4977371" imgH="3732254" progId="PowerPoint.Slide.8">
                  <p:embed/>
                </p:oleObj>
              </mc:Choice>
              <mc:Fallback>
                <p:oleObj name="Slide" r:id="rId3" imgW="4977371" imgH="3732254" progId="PowerPoint.Slid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30225" y="-301625"/>
                        <a:ext cx="9461500" cy="709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2">
            <a:extLst>
              <a:ext uri="{FF2B5EF4-FFF2-40B4-BE49-F238E27FC236}">
                <a16:creationId xmlns:a16="http://schemas.microsoft.com/office/drawing/2014/main" id="{99AEA99C-07D9-4A6E-9E30-3D6F7689345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942975" y="549275"/>
          <a:ext cx="7256463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Slide" r:id="rId3" imgW="5006173" imgH="3756735" progId="PowerPoint.Slide.8">
                  <p:embed/>
                </p:oleObj>
              </mc:Choice>
              <mc:Fallback>
                <p:oleObj name="Slide" r:id="rId3" imgW="5006173" imgH="3756735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639"/>
                      <a:stretch>
                        <a:fillRect/>
                      </a:stretch>
                    </p:blipFill>
                    <p:spPr bwMode="auto">
                      <a:xfrm>
                        <a:off x="942975" y="549275"/>
                        <a:ext cx="7256463" cy="544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Rectangle 3">
            <a:extLst>
              <a:ext uri="{FF2B5EF4-FFF2-40B4-BE49-F238E27FC236}">
                <a16:creationId xmlns:a16="http://schemas.microsoft.com/office/drawing/2014/main" id="{C7351928-06DE-4179-9FAC-59687AAD6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508500"/>
            <a:ext cx="5003800" cy="7921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彝族的传统节日</a:t>
            </a:r>
            <a:r>
              <a:rPr kumimoji="1" lang="en-US" altLang="zh-CN" sz="32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kumimoji="1"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火把节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傈僳族－刀竿节">
            <a:extLst>
              <a:ext uri="{FF2B5EF4-FFF2-40B4-BE49-F238E27FC236}">
                <a16:creationId xmlns:a16="http://schemas.microsoft.com/office/drawing/2014/main" id="{C1369F90-4335-40B6-B830-2D5E0EF77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80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63" name="Group 3">
            <a:extLst>
              <a:ext uri="{FF2B5EF4-FFF2-40B4-BE49-F238E27FC236}">
                <a16:creationId xmlns:a16="http://schemas.microsoft.com/office/drawing/2014/main" id="{3AEE8FE8-FBAA-4A86-8D4B-42A392291F0A}"/>
              </a:ext>
            </a:extLst>
          </p:cNvPr>
          <p:cNvGrpSpPr>
            <a:grpSpLocks/>
          </p:cNvGrpSpPr>
          <p:nvPr/>
        </p:nvGrpSpPr>
        <p:grpSpPr bwMode="auto">
          <a:xfrm>
            <a:off x="6948488" y="981075"/>
            <a:ext cx="854075" cy="4530725"/>
            <a:chOff x="4377" y="618"/>
            <a:chExt cx="538" cy="2854"/>
          </a:xfrm>
        </p:grpSpPr>
        <p:sp>
          <p:nvSpPr>
            <p:cNvPr id="40964" name="Text Box 4">
              <a:extLst>
                <a:ext uri="{FF2B5EF4-FFF2-40B4-BE49-F238E27FC236}">
                  <a16:creationId xmlns:a16="http://schemas.microsoft.com/office/drawing/2014/main" id="{6CD2710D-B6B6-4666-91AE-484E322F11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18"/>
              <a:ext cx="538" cy="2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r>
                <a:rPr kumimoji="1" lang="zh-CN" altLang="en-US" sz="4400" b="1">
                  <a:solidFill>
                    <a:srgbClr val="99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傈僳族      刀竿节</a:t>
              </a:r>
            </a:p>
          </p:txBody>
        </p:sp>
        <p:sp>
          <p:nvSpPr>
            <p:cNvPr id="40965" name="Line 5">
              <a:extLst>
                <a:ext uri="{FF2B5EF4-FFF2-40B4-BE49-F238E27FC236}">
                  <a16:creationId xmlns:a16="http://schemas.microsoft.com/office/drawing/2014/main" id="{D94BD48A-0CA2-4111-9F15-DC8253C1F8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9" y="1752"/>
              <a:ext cx="0" cy="432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8B4EFE97-D321-4C1C-88B2-9B1139755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1143000"/>
          </a:xfrm>
        </p:spPr>
        <p:txBody>
          <a:bodyPr/>
          <a:lstStyle/>
          <a:p>
            <a:r>
              <a:rPr lang="zh-CN" altLang="en-US" sz="5400">
                <a:solidFill>
                  <a:srgbClr val="990000"/>
                </a:solidFill>
                <a:ea typeface="隶书" panose="02010509060101010101" pitchFamily="49" charset="-122"/>
              </a:rPr>
              <a:t>苗族－斗马节</a:t>
            </a:r>
          </a:p>
        </p:txBody>
      </p:sp>
      <p:pic>
        <p:nvPicPr>
          <p:cNvPr id="41987" name="Picture 3" descr="苗族－斗马节">
            <a:extLst>
              <a:ext uri="{FF2B5EF4-FFF2-40B4-BE49-F238E27FC236}">
                <a16:creationId xmlns:a16="http://schemas.microsoft.com/office/drawing/2014/main" id="{842D61E5-8348-45F7-A586-D07EB489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052513"/>
            <a:ext cx="6337300" cy="58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BDDB6AF-A390-4F7D-9CAD-6C28C8948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1143000"/>
          </a:xfrm>
        </p:spPr>
        <p:txBody>
          <a:bodyPr/>
          <a:lstStyle/>
          <a:p>
            <a:r>
              <a:rPr lang="zh-CN" altLang="en-US" sz="4800">
                <a:solidFill>
                  <a:srgbClr val="990000"/>
                </a:solidFill>
                <a:ea typeface="隶书" panose="02010509060101010101" pitchFamily="49" charset="-122"/>
              </a:rPr>
              <a:t>那达慕大会</a:t>
            </a:r>
            <a:r>
              <a:rPr lang="en-US" altLang="zh-CN" sz="4800">
                <a:solidFill>
                  <a:srgbClr val="990000"/>
                </a:solidFill>
                <a:ea typeface="隶书" panose="02010509060101010101" pitchFamily="49" charset="-122"/>
              </a:rPr>
              <a:t>——</a:t>
            </a:r>
            <a:r>
              <a:rPr lang="zh-CN" altLang="en-US" sz="4800">
                <a:solidFill>
                  <a:srgbClr val="990000"/>
                </a:solidFill>
                <a:ea typeface="隶书" panose="02010509060101010101" pitchFamily="49" charset="-122"/>
              </a:rPr>
              <a:t>蒙古族</a:t>
            </a:r>
          </a:p>
        </p:txBody>
      </p:sp>
      <p:pic>
        <p:nvPicPr>
          <p:cNvPr id="43011" name="Picture 3" descr="那达慕大会（蒙古族）">
            <a:extLst>
              <a:ext uri="{FF2B5EF4-FFF2-40B4-BE49-F238E27FC236}">
                <a16:creationId xmlns:a16="http://schemas.microsoft.com/office/drawing/2014/main" id="{110F87C1-7E6D-4EBC-ACF4-6CCED788C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52513"/>
            <a:ext cx="6697662" cy="585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C2A6A-B5C2-4A3F-AB0D-64148595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1D8791-4441-473D-BCDD-AF6EAA771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1.</a:t>
            </a:r>
            <a:r>
              <a:rPr lang="zh-CN" altLang="en-US" dirty="0"/>
              <a:t>知道我国有</a:t>
            </a:r>
            <a:r>
              <a:rPr lang="en-US" altLang="zh-CN" dirty="0"/>
              <a:t>56</a:t>
            </a:r>
            <a:r>
              <a:rPr lang="zh-CN" altLang="en-US" dirty="0"/>
              <a:t>个民族以及我国汉族和少数民族在总人口中所占的比例。</a:t>
            </a:r>
            <a:endParaRPr lang="en-US" altLang="zh-CN" dirty="0"/>
          </a:p>
          <a:p>
            <a: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2.</a:t>
            </a:r>
            <a:r>
              <a:rPr lang="zh-CN" altLang="en-US" dirty="0"/>
              <a:t>能够说出人口在</a:t>
            </a:r>
            <a:r>
              <a:rPr lang="en-US" altLang="zh-CN" dirty="0"/>
              <a:t>500</a:t>
            </a:r>
            <a:r>
              <a:rPr lang="zh-CN" altLang="en-US" dirty="0"/>
              <a:t>万以上的少数民族的名称。</a:t>
            </a:r>
            <a:endParaRPr lang="en-US" altLang="zh-CN" dirty="0"/>
          </a:p>
          <a:p>
            <a: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3.</a:t>
            </a:r>
            <a:r>
              <a:rPr lang="zh-CN" altLang="en-US" dirty="0"/>
              <a:t>会阅读“中国民族分布图”，说明我国民族分布的特点及主要少数民族的分布地区。</a:t>
            </a:r>
            <a:endParaRPr lang="en-US" altLang="zh-CN" dirty="0"/>
          </a:p>
          <a:p>
            <a: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4.</a:t>
            </a:r>
            <a:r>
              <a:rPr lang="zh-CN" altLang="en-US" dirty="0"/>
              <a:t>掌握我国部分少数民族独特的民族风情。</a:t>
            </a:r>
          </a:p>
        </p:txBody>
      </p:sp>
    </p:spTree>
    <p:extLst>
      <p:ext uri="{BB962C8B-B14F-4D97-AF65-F5344CB8AC3E}">
        <p14:creationId xmlns:p14="http://schemas.microsoft.com/office/powerpoint/2010/main" val="4153721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泼水节－傣族">
            <a:extLst>
              <a:ext uri="{FF2B5EF4-FFF2-40B4-BE49-F238E27FC236}">
                <a16:creationId xmlns:a16="http://schemas.microsoft.com/office/drawing/2014/main" id="{B0C41F5A-F3E6-4695-BF2F-64118F5B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0"/>
            <a:ext cx="6519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5" name="Text Box 3">
            <a:extLst>
              <a:ext uri="{FF2B5EF4-FFF2-40B4-BE49-F238E27FC236}">
                <a16:creationId xmlns:a16="http://schemas.microsoft.com/office/drawing/2014/main" id="{9C4FB0E4-158F-4708-BEB2-F83EBDEB3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1052513"/>
            <a:ext cx="854075" cy="478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kumimoji="1" lang="zh-CN" altLang="en-US" sz="4400" b="1">
                <a:solidFill>
                  <a:srgbClr val="99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泼水节       傣族</a:t>
            </a:r>
          </a:p>
        </p:txBody>
      </p:sp>
      <p:sp>
        <p:nvSpPr>
          <p:cNvPr id="44036" name="Line 4">
            <a:extLst>
              <a:ext uri="{FF2B5EF4-FFF2-40B4-BE49-F238E27FC236}">
                <a16:creationId xmlns:a16="http://schemas.microsoft.com/office/drawing/2014/main" id="{523764BF-A47A-419D-A869-3BCDEDF5BA0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3124200"/>
            <a:ext cx="0" cy="990600"/>
          </a:xfrm>
          <a:prstGeom prst="line">
            <a:avLst/>
          </a:prstGeom>
          <a:noFill/>
          <a:ln w="28575">
            <a:solidFill>
              <a:srgbClr val="99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DA7CD78B-E869-4FE0-9544-1F3642FAB6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7772400" cy="1143000"/>
          </a:xfrm>
        </p:spPr>
        <p:txBody>
          <a:bodyPr/>
          <a:lstStyle/>
          <a:p>
            <a:r>
              <a:rPr lang="zh-CN" altLang="en-US" sz="5400">
                <a:solidFill>
                  <a:srgbClr val="990000"/>
                </a:solidFill>
                <a:ea typeface="隶书" panose="02010509060101010101" pitchFamily="49" charset="-122"/>
              </a:rPr>
              <a:t>三月街节－白族</a:t>
            </a:r>
          </a:p>
        </p:txBody>
      </p:sp>
      <p:pic>
        <p:nvPicPr>
          <p:cNvPr id="45059" name="Picture 3" descr="三月街节－白族">
            <a:extLst>
              <a:ext uri="{FF2B5EF4-FFF2-40B4-BE49-F238E27FC236}">
                <a16:creationId xmlns:a16="http://schemas.microsoft.com/office/drawing/2014/main" id="{894F9DD8-CDDA-4ACB-9DD8-90D8AB0BB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135938" cy="565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E8CBF572-AAC4-4E65-A9D8-4DFD28834C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7772400" cy="1143000"/>
          </a:xfrm>
        </p:spPr>
        <p:txBody>
          <a:bodyPr/>
          <a:lstStyle/>
          <a:p>
            <a:r>
              <a:rPr lang="zh-CN" altLang="en-US" sz="5400">
                <a:solidFill>
                  <a:srgbClr val="990000"/>
                </a:solidFill>
                <a:ea typeface="隶书" panose="02010509060101010101" pitchFamily="49" charset="-122"/>
              </a:rPr>
              <a:t>沐浴节－西藏藏族</a:t>
            </a:r>
          </a:p>
        </p:txBody>
      </p:sp>
      <p:pic>
        <p:nvPicPr>
          <p:cNvPr id="46083" name="Picture 3" descr="西藏藏族－沐浴节">
            <a:extLst>
              <a:ext uri="{FF2B5EF4-FFF2-40B4-BE49-F238E27FC236}">
                <a16:creationId xmlns:a16="http://schemas.microsoft.com/office/drawing/2014/main" id="{94C6C566-F560-4176-9390-5AC4E9F6C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52513"/>
            <a:ext cx="8208963" cy="580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BC046FC-AAEA-4186-99AA-F559CBE2E9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44450"/>
            <a:ext cx="4679950" cy="1139825"/>
          </a:xfrm>
        </p:spPr>
        <p:txBody>
          <a:bodyPr/>
          <a:lstStyle/>
          <a:p>
            <a:pPr algn="l"/>
            <a:r>
              <a:rPr lang="zh-CN" altLang="en-US" b="1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三.  民族的分布:</a:t>
            </a:r>
          </a:p>
        </p:txBody>
      </p:sp>
      <p:graphicFrame>
        <p:nvGraphicFramePr>
          <p:cNvPr id="27651" name="Object 3">
            <a:extLst>
              <a:ext uri="{FF2B5EF4-FFF2-40B4-BE49-F238E27FC236}">
                <a16:creationId xmlns:a16="http://schemas.microsoft.com/office/drawing/2014/main" id="{87CE123D-A0EC-4CE8-876D-E0B9346D485A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058863" y="2181225"/>
          <a:ext cx="3484562" cy="261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" name="BMP 图像" r:id="rId3" imgW="6076190" imgH="4552381" progId="Paint.Picture">
                  <p:embed/>
                </p:oleObj>
              </mc:Choice>
              <mc:Fallback>
                <p:oleObj name="BMP 图像" r:id="rId3" imgW="6076190" imgH="4552381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3" y="2181225"/>
                        <a:ext cx="3484562" cy="261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>
            <a:extLst>
              <a:ext uri="{FF2B5EF4-FFF2-40B4-BE49-F238E27FC236}">
                <a16:creationId xmlns:a16="http://schemas.microsoft.com/office/drawing/2014/main" id="{DBBFF8A9-44C8-4630-B939-BC7C2E7F3C29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5400675" y="1209675"/>
          <a:ext cx="2074863" cy="455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4" name="BMP 图像" r:id="rId5" imgW="2895238" imgH="6354062" progId="Paint.Picture">
                  <p:embed/>
                </p:oleObj>
              </mc:Choice>
              <mc:Fallback>
                <p:oleObj name="BMP 图像" r:id="rId5" imgW="2895238" imgH="6354062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675" y="1209675"/>
                        <a:ext cx="2074863" cy="455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1B6E180-C589-4B2F-B490-42F06922E0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836613"/>
            <a:ext cx="8229600" cy="1139825"/>
          </a:xfrm>
        </p:spPr>
        <p:txBody>
          <a:bodyPr/>
          <a:lstStyle/>
          <a:p>
            <a:r>
              <a:rPr lang="zh-CN" altLang="en-US">
                <a:solidFill>
                  <a:srgbClr val="FF0066"/>
                </a:solidFill>
              </a:rPr>
              <a:t>读图活动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2F7436AC-CC24-4F0C-8C6F-7FE392C5FA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2349500"/>
            <a:ext cx="8229600" cy="4530725"/>
          </a:xfrm>
        </p:spPr>
        <p:txBody>
          <a:bodyPr/>
          <a:lstStyle/>
          <a:p>
            <a:r>
              <a:rPr lang="zh-CN" altLang="en-US" sz="4000">
                <a:solidFill>
                  <a:srgbClr val="000000"/>
                </a:solidFill>
              </a:rPr>
              <a:t>1.找一找哪几个省分布的少数民族比较多</a:t>
            </a:r>
          </a:p>
          <a:p>
            <a:r>
              <a:rPr lang="zh-CN" altLang="en-US" sz="4000">
                <a:solidFill>
                  <a:srgbClr val="000000"/>
                </a:solidFill>
              </a:rPr>
              <a:t>2.这些省位于我国什么方位</a:t>
            </a:r>
          </a:p>
          <a:p>
            <a:r>
              <a:rPr lang="en-US" altLang="zh-CN" sz="4000">
                <a:solidFill>
                  <a:srgbClr val="000000"/>
                </a:solidFill>
              </a:rPr>
              <a:t>3.</a:t>
            </a:r>
            <a:r>
              <a:rPr lang="zh-CN" altLang="en-US" sz="4000">
                <a:solidFill>
                  <a:srgbClr val="000000"/>
                </a:solidFill>
              </a:rPr>
              <a:t>汉族的分布有什么特点</a:t>
            </a:r>
            <a:endParaRPr lang="zh-CN" altLang="en-US" sz="3600">
              <a:solidFill>
                <a:srgbClr val="000000"/>
              </a:solidFill>
            </a:endParaRPr>
          </a:p>
          <a:p>
            <a:endParaRPr lang="zh-CN" altLang="en-US" sz="4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9B3A6E85-F329-4F88-B243-556F21D42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993775"/>
            <a:ext cx="3970338" cy="563563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altLang="zh-CN" sz="3200" b="1">
                <a:solidFill>
                  <a:srgbClr val="000000"/>
                </a:solidFill>
              </a:rPr>
              <a:t>1.    </a:t>
            </a:r>
            <a:r>
              <a:rPr lang="zh-CN" altLang="en-US" sz="3200" b="1">
                <a:solidFill>
                  <a:srgbClr val="000000"/>
                </a:solidFill>
              </a:rPr>
              <a:t>民族分布状况</a:t>
            </a:r>
            <a:r>
              <a:rPr lang="en-US" altLang="zh-CN" sz="3200" b="1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29699" name="AutoShape 3">
            <a:extLst>
              <a:ext uri="{FF2B5EF4-FFF2-40B4-BE49-F238E27FC236}">
                <a16:creationId xmlns:a16="http://schemas.microsoft.com/office/drawing/2014/main" id="{69992AE8-B90D-4FEB-B6C6-859592772E93}"/>
              </a:ext>
            </a:extLst>
          </p:cNvPr>
          <p:cNvSpPr>
            <a:spLocks/>
          </p:cNvSpPr>
          <p:nvPr/>
        </p:nvSpPr>
        <p:spPr bwMode="auto">
          <a:xfrm>
            <a:off x="684213" y="2205038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279298EB-F961-43AE-9750-8A502F7C6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2060575"/>
            <a:ext cx="712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</a:rPr>
              <a:t>汉族</a:t>
            </a:r>
            <a:r>
              <a:rPr lang="zh-CN" altLang="en-US" sz="2800">
                <a:solidFill>
                  <a:srgbClr val="000000"/>
                </a:solidFill>
              </a:rPr>
              <a:t>：遍及全国，主要集中在东部和中部。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D7D71D44-7EB6-4946-84A2-7228A8BC3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2773363"/>
            <a:ext cx="81010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</a:rPr>
              <a:t>少数民族</a:t>
            </a:r>
            <a:r>
              <a:rPr lang="zh-CN" altLang="en-US" sz="2800">
                <a:solidFill>
                  <a:srgbClr val="000000"/>
                </a:solidFill>
              </a:rPr>
              <a:t>：主要分布在西北部、西南部和东北部。</a:t>
            </a: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1B20DAB1-B457-4DE1-B59B-30D05E6EA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797425"/>
            <a:ext cx="7634287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（1）.大杂居，小聚居。</a:t>
            </a: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（2）.名族间的交错分布促进了名族交往与合作，为各民族共同繁荣提供了有利条件</a:t>
            </a:r>
          </a:p>
        </p:txBody>
      </p:sp>
      <p:sp>
        <p:nvSpPr>
          <p:cNvPr id="29703" name="Rectangle 7">
            <a:extLst>
              <a:ext uri="{FF2B5EF4-FFF2-40B4-BE49-F238E27FC236}">
                <a16:creationId xmlns:a16="http://schemas.microsoft.com/office/drawing/2014/main" id="{02C4C41A-8C33-4684-B990-17F9E6775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789363"/>
            <a:ext cx="3970337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342900" indent="-342900"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42900" indent="-342900"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342900" indent="-342900"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342900" indent="-342900"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42900" indent="-342900"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800100" indent="-3429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257300" indent="-3429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714500" indent="-3429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171700" indent="-3429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>
                <a:solidFill>
                  <a:srgbClr val="000000"/>
                </a:solidFill>
              </a:rPr>
              <a:t>2.    </a:t>
            </a:r>
            <a:r>
              <a:rPr lang="zh-CN" altLang="en-US" sz="3200" b="1">
                <a:solidFill>
                  <a:srgbClr val="000000"/>
                </a:solidFill>
              </a:rPr>
              <a:t>民族分布特点</a:t>
            </a:r>
            <a:r>
              <a:rPr lang="en-US" altLang="zh-CN" sz="320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29704" name="AutoShape 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43EAA58-971A-4BC1-8AB8-80E937931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1013" y="5876925"/>
            <a:ext cx="792162" cy="576263"/>
          </a:xfrm>
          <a:prstGeom prst="actionButtonEnd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autoUpdateAnimBg="0"/>
      <p:bldP spid="29701" grpId="0" autoUpdateAnimBg="0"/>
      <p:bldP spid="29702" grpId="0" autoUpdateAnimBg="0"/>
      <p:bldP spid="29703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DC98ED6-2245-455C-98E7-51AA1F9359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4754563" cy="838200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accent6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一.  </a:t>
            </a:r>
            <a:r>
              <a:rPr lang="zh-CN" altLang="en-US" b="1" dirty="0">
                <a:solidFill>
                  <a:srgbClr val="FF0066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56</a:t>
            </a:r>
            <a:r>
              <a:rPr lang="zh-CN" altLang="en-US" b="1" dirty="0">
                <a:solidFill>
                  <a:schemeClr val="bg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4000" b="1" dirty="0">
                <a:solidFill>
                  <a:schemeClr val="accent6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个民族：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0926836D-D359-4829-B3F7-82561FBCE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75" y="1773238"/>
            <a:ext cx="43275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</a:rPr>
              <a:t>、 我国的民族构成：</a:t>
            </a:r>
          </a:p>
        </p:txBody>
      </p:sp>
      <p:sp>
        <p:nvSpPr>
          <p:cNvPr id="5124" name="AutoShape 4">
            <a:extLst>
              <a:ext uri="{FF2B5EF4-FFF2-40B4-BE49-F238E27FC236}">
                <a16:creationId xmlns:a16="http://schemas.microsoft.com/office/drawing/2014/main" id="{8CB9D3C1-8092-42C3-A3FE-10A06113D8E2}"/>
              </a:ext>
            </a:extLst>
          </p:cNvPr>
          <p:cNvSpPr>
            <a:spLocks/>
          </p:cNvSpPr>
          <p:nvPr/>
        </p:nvSpPr>
        <p:spPr bwMode="auto">
          <a:xfrm>
            <a:off x="1368425" y="3124200"/>
            <a:ext cx="107950" cy="1457325"/>
          </a:xfrm>
          <a:prstGeom prst="leftBrace">
            <a:avLst>
              <a:gd name="adj1" fmla="val 112500"/>
              <a:gd name="adj2" fmla="val 50000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4BF404EE-A65D-4B22-B61E-8A75FB457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971800"/>
            <a:ext cx="6864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</a:rPr>
              <a:t>汉族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：最多，约占全国总人口的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91.5%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。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B63BA173-BD4F-4EBD-9AFB-D348AE859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278313"/>
            <a:ext cx="7667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</a:rPr>
              <a:t>少数民族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：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55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个，约占全国总人口的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8.5%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1"/>
      <p:bldP spid="5123" grpId="0" autoUpdateAnimBg="0"/>
      <p:bldP spid="5125" grpId="0" autoUpdateAnimBg="0"/>
      <p:bldP spid="512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A0D1E132-E807-4C25-813C-51021081C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0"/>
            <a:ext cx="64087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4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4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en-US" altLang="zh-CN" sz="4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56</a:t>
            </a:r>
            <a:r>
              <a:rPr kumimoji="1" lang="zh-CN" altLang="en-US" sz="4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个民族的概况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C0F214FC-D5C7-48FE-85DB-FA893D0BB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7513" y="1357313"/>
            <a:ext cx="6019800" cy="347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85000"/>
              </a:lnSpc>
            </a:pPr>
            <a:r>
              <a:rPr kumimoji="1" lang="zh-CN" altLang="en-US" sz="4000" b="1">
                <a:solidFill>
                  <a:srgbClr val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人口最多的民族   </a:t>
            </a:r>
            <a:r>
              <a:rPr kumimoji="1" lang="en-US" altLang="zh-CN" sz="4000" b="1">
                <a:solidFill>
                  <a:srgbClr val="00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——</a:t>
            </a:r>
            <a:endParaRPr kumimoji="1" lang="en-US" altLang="zh-CN" sz="4000" b="1">
              <a:solidFill>
                <a:srgbClr val="0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85000"/>
              </a:lnSpc>
            </a:pPr>
            <a:r>
              <a:rPr kumimoji="1" lang="zh-CN" altLang="en-US" sz="4000" b="1">
                <a:solidFill>
                  <a:srgbClr val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人口最多的少数民族  </a:t>
            </a:r>
            <a:r>
              <a:rPr kumimoji="1" lang="en-US" altLang="zh-CN" sz="4000" b="1">
                <a:solidFill>
                  <a:srgbClr val="00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——</a:t>
            </a:r>
            <a:endParaRPr kumimoji="1" lang="en-US" altLang="zh-CN" sz="4000" b="1">
              <a:solidFill>
                <a:srgbClr val="0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85000"/>
              </a:lnSpc>
            </a:pPr>
            <a:r>
              <a:rPr kumimoji="1" lang="zh-CN" altLang="en-US" sz="4000" b="1">
                <a:solidFill>
                  <a:srgbClr val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人口最少的民族  </a:t>
            </a:r>
            <a:r>
              <a:rPr kumimoji="1" lang="en-US" altLang="zh-CN" sz="4000" b="1">
                <a:solidFill>
                  <a:srgbClr val="00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——</a:t>
            </a:r>
            <a:endParaRPr kumimoji="1" lang="en-US" altLang="zh-CN" sz="4000" b="1">
              <a:solidFill>
                <a:srgbClr val="0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58A8547F-EA08-4D0E-A2A8-A9B84DAB6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1685925"/>
            <a:ext cx="1101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3600" b="1" i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汉族</a:t>
            </a:r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03539F91-C213-4719-84F0-9309FFE0F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5" y="2909888"/>
            <a:ext cx="1101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3600" b="1" i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壮族</a:t>
            </a:r>
          </a:p>
        </p:txBody>
      </p:sp>
      <p:sp>
        <p:nvSpPr>
          <p:cNvPr id="26630" name="Rectangle 6">
            <a:extLst>
              <a:ext uri="{FF2B5EF4-FFF2-40B4-BE49-F238E27FC236}">
                <a16:creationId xmlns:a16="http://schemas.microsoft.com/office/drawing/2014/main" id="{D5686D59-0031-42A9-B91E-EC3831C4C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1638" y="3989388"/>
            <a:ext cx="15605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3600" b="1" i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珞巴族</a:t>
            </a:r>
          </a:p>
        </p:txBody>
      </p:sp>
      <p:grpSp>
        <p:nvGrpSpPr>
          <p:cNvPr id="26631" name="Group 7">
            <a:extLst>
              <a:ext uri="{FF2B5EF4-FFF2-40B4-BE49-F238E27FC236}">
                <a16:creationId xmlns:a16="http://schemas.microsoft.com/office/drawing/2014/main" id="{DA0B87EC-1C84-4E8A-96A3-0EA2360BB871}"/>
              </a:ext>
            </a:extLst>
          </p:cNvPr>
          <p:cNvGrpSpPr>
            <a:grpSpLocks/>
          </p:cNvGrpSpPr>
          <p:nvPr/>
        </p:nvGrpSpPr>
        <p:grpSpPr bwMode="auto">
          <a:xfrm>
            <a:off x="0" y="765175"/>
            <a:ext cx="4643438" cy="2500313"/>
            <a:chOff x="0" y="864"/>
            <a:chExt cx="2925" cy="1575"/>
          </a:xfrm>
        </p:grpSpPr>
        <p:sp>
          <p:nvSpPr>
            <p:cNvPr id="26632" name="AutoShape 8">
              <a:extLst>
                <a:ext uri="{FF2B5EF4-FFF2-40B4-BE49-F238E27FC236}">
                  <a16:creationId xmlns:a16="http://schemas.microsoft.com/office/drawing/2014/main" id="{5FF6A6B1-A3CE-4044-9F6E-04A6941F1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864"/>
              <a:ext cx="2301" cy="480"/>
            </a:xfrm>
            <a:prstGeom prst="cloudCallout">
              <a:avLst>
                <a:gd name="adj1" fmla="val -53259"/>
                <a:gd name="adj2" fmla="val 104167"/>
              </a:avLst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zh-CN" altLang="en-US" sz="3200" b="1">
                  <a:latin typeface="Times New Roman" panose="02020603050405020304" pitchFamily="18" charset="0"/>
                  <a:ea typeface="黑体" panose="02010609060101010101" pitchFamily="49" charset="-122"/>
                </a:rPr>
                <a:t>你知道吗？</a:t>
              </a:r>
            </a:p>
          </p:txBody>
        </p:sp>
        <p:pic>
          <p:nvPicPr>
            <p:cNvPr id="26633" name="Picture 9" descr="小鸭">
              <a:extLst>
                <a:ext uri="{FF2B5EF4-FFF2-40B4-BE49-F238E27FC236}">
                  <a16:creationId xmlns:a16="http://schemas.microsoft.com/office/drawing/2014/main" id="{78EE4D73-EDDD-40B8-A91E-AEC60BC9C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12"/>
              <a:ext cx="1651" cy="1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634" name="Text Box 10">
            <a:extLst>
              <a:ext uri="{FF2B5EF4-FFF2-40B4-BE49-F238E27FC236}">
                <a16:creationId xmlns:a16="http://schemas.microsoft.com/office/drawing/2014/main" id="{29DB1A80-2388-40A3-BE46-E39EB8765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355" y="4941888"/>
            <a:ext cx="839204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3200" b="1" dirty="0">
                <a:solidFill>
                  <a:schemeClr val="accent6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人口在</a:t>
            </a:r>
            <a:r>
              <a:rPr kumimoji="1" lang="en-US" altLang="zh-CN" sz="3200" b="1" dirty="0">
                <a:solidFill>
                  <a:schemeClr val="accent6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500</a:t>
            </a:r>
            <a:r>
              <a:rPr kumimoji="1" lang="zh-CN" altLang="en-US" sz="3200" b="1" dirty="0">
                <a:solidFill>
                  <a:schemeClr val="accent6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万以上的少数民族有</a:t>
            </a:r>
            <a:r>
              <a:rPr kumimoji="1" lang="en-US" altLang="zh-CN" sz="32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9</a:t>
            </a:r>
            <a:r>
              <a:rPr kumimoji="1" lang="zh-CN" altLang="en-US" sz="3200" b="1" dirty="0">
                <a:solidFill>
                  <a:schemeClr val="accent6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个：</a:t>
            </a:r>
          </a:p>
          <a:p>
            <a:r>
              <a:rPr kumimoji="1" lang="zh-CN" altLang="en-US" sz="32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壮族、满族、回族、苗族、维吾尔族、彝族、</a:t>
            </a:r>
          </a:p>
          <a:p>
            <a:r>
              <a:rPr kumimoji="1" lang="zh-CN" altLang="en-US" sz="32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土家族、蒙古族、藏族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utoUpdateAnimBg="0"/>
      <p:bldP spid="26628" grpId="0" autoUpdateAnimBg="0"/>
      <p:bldP spid="26629" grpId="0" autoUpdateAnimBg="0"/>
      <p:bldP spid="26630" grpId="0" autoUpdateAnimBg="0"/>
      <p:bldP spid="266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46FE75D-BCF4-4EB1-A2A9-B8C2B6450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188913"/>
            <a:ext cx="4537075" cy="719137"/>
          </a:xfrm>
          <a:prstGeom prst="rect">
            <a:avLst/>
          </a:prstGeom>
          <a:gradFill rotWithShape="1">
            <a:gsLst>
              <a:gs pos="0">
                <a:srgbClr val="00CC00">
                  <a:alpha val="56000"/>
                </a:srgbClr>
              </a:gs>
              <a:gs pos="50000">
                <a:schemeClr val="bg1">
                  <a:alpha val="53999"/>
                </a:schemeClr>
              </a:gs>
              <a:gs pos="100000">
                <a:srgbClr val="00CC00">
                  <a:alpha val="56000"/>
                </a:srgbClr>
              </a:gs>
            </a:gsLst>
            <a:lin ang="0" scaled="1"/>
          </a:gra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40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我国的少数民族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8E31A4EF-559F-40DD-B2FA-5B0A8FD68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08050"/>
            <a:ext cx="8496300" cy="545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kumimoji="1" lang="zh-CN" altLang="en-US" sz="3200" b="1" u="sng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壮族</a:t>
            </a:r>
            <a:r>
              <a:rPr kumimoji="1"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、满族、蒙古族、</a:t>
            </a:r>
            <a:r>
              <a:rPr kumimoji="1" lang="zh-CN" altLang="en-US" sz="3200" b="1" u="sng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回族</a:t>
            </a:r>
            <a:r>
              <a:rPr kumimoji="1"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、藏族、维吾尔族、</a:t>
            </a:r>
            <a:r>
              <a:rPr kumimoji="1" lang="zh-CN" altLang="en-US" sz="3200" b="1" u="sng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苗族</a:t>
            </a:r>
            <a:r>
              <a:rPr kumimoji="1"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zh-CN" altLang="en-US" sz="3200" b="1" u="sng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彝族</a:t>
            </a:r>
            <a:r>
              <a:rPr kumimoji="1"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zh-CN" altLang="en-US" sz="3200" b="1" u="sng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布依族</a:t>
            </a:r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、朝鲜族、</a:t>
            </a:r>
            <a:r>
              <a:rPr kumimoji="1" lang="zh-CN" altLang="en-US" sz="3200" b="1" u="sng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侗族</a:t>
            </a:r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zh-CN" altLang="en-US" sz="3200" b="1" u="sng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瑶族</a:t>
            </a:r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、白族、土家族、哈尼族、哈萨克族、傣族、黎族、傈僳族、佤族、畲族、拉祜族、</a:t>
            </a:r>
            <a:r>
              <a:rPr kumimoji="1" lang="zh-CN" altLang="en-US" sz="3200" b="1" u="sng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水族</a:t>
            </a:r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、东乡族、纳西族、景颇族、柯尔克孜族、土族、达斡尔族、</a:t>
            </a:r>
            <a:r>
              <a:rPr kumimoji="1" lang="zh-CN" altLang="en-US" sz="3200" b="1" u="sng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仫佬族</a:t>
            </a:r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、羌族、撒拉族、</a:t>
            </a:r>
            <a:r>
              <a:rPr kumimoji="1" lang="zh-CN" altLang="en-US" sz="3200" b="1" u="sng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毛南族</a:t>
            </a:r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zh-CN" altLang="en-US" sz="3200" b="1" u="sng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仡佬族</a:t>
            </a:r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、锡伯族、布朗族、阿昌族、普米族、塔吉克族、怒族、乌孜别克族、俄罗斯族、鄂温克族、德昂族、保安族、裕固族、</a:t>
            </a:r>
            <a:r>
              <a:rPr kumimoji="1" lang="zh-CN" altLang="en-US" sz="3200" b="1" u="sng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京族</a:t>
            </a:r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、基诺族、高山族、塔塔尔族、独龙族、鄂伦春族、门巴族、赫哲族、珞巴族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DF3CD6C-0CAD-453D-BB04-0003B5030A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30163" y="-20638"/>
            <a:ext cx="4602163" cy="1133476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92D050"/>
                </a:solidFill>
              </a:rPr>
              <a:t>二、我国的民族政策:</a:t>
            </a:r>
          </a:p>
        </p:txBody>
      </p:sp>
      <p:pic>
        <p:nvPicPr>
          <p:cNvPr id="7174" name="Picture 6" descr="0250">
            <a:extLst>
              <a:ext uri="{FF2B5EF4-FFF2-40B4-BE49-F238E27FC236}">
                <a16:creationId xmlns:a16="http://schemas.microsoft.com/office/drawing/2014/main" id="{B3AF06A6-088E-4745-9741-3EB5786926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77050" y="-20638"/>
            <a:ext cx="3673475" cy="155892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Text Box 3">
            <a:extLst>
              <a:ext uri="{FF2B5EF4-FFF2-40B4-BE49-F238E27FC236}">
                <a16:creationId xmlns:a16="http://schemas.microsoft.com/office/drawing/2014/main" id="{2EF5B31D-F01F-4A1B-B4E5-30DA0784C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675" y="6350000"/>
            <a:ext cx="1079500" cy="392113"/>
          </a:xfrm>
          <a:prstGeom prst="rect">
            <a:avLst/>
          </a:prstGeom>
          <a:solidFill>
            <a:srgbClr val="FF0000"/>
          </a:solidFill>
          <a:ln w="25400">
            <a:solidFill>
              <a:srgbClr val="00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0066"/>
                </a:solidFill>
                <a:hlinkClick r:id="rId3" action="ppaction://hlinksldjump"/>
              </a:rPr>
              <a:t>下一页</a:t>
            </a:r>
            <a:endParaRPr lang="zh-CN" altLang="en-US">
              <a:solidFill>
                <a:srgbClr val="FF0066"/>
              </a:solidFill>
            </a:endParaRPr>
          </a:p>
        </p:txBody>
      </p:sp>
      <p:sp>
        <p:nvSpPr>
          <p:cNvPr id="7172" name="Text Box 4">
            <a:extLst>
              <a:ext uri="{FF2B5EF4-FFF2-40B4-BE49-F238E27FC236}">
                <a16:creationId xmlns:a16="http://schemas.microsoft.com/office/drawing/2014/main" id="{53FC3653-FF87-42EE-BB8D-AD9DE1F95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268413"/>
            <a:ext cx="5184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000000"/>
                </a:solidFill>
              </a:rPr>
              <a:t>1.各民族不论大小，一律平等。</a:t>
            </a:r>
          </a:p>
        </p:txBody>
      </p:sp>
      <p:sp>
        <p:nvSpPr>
          <p:cNvPr id="7173" name="Text Box 5">
            <a:extLst>
              <a:ext uri="{FF2B5EF4-FFF2-40B4-BE49-F238E27FC236}">
                <a16:creationId xmlns:a16="http://schemas.microsoft.com/office/drawing/2014/main" id="{5CBE81E7-AC7B-41D2-9319-B5CC1EBB8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205038"/>
            <a:ext cx="7488238" cy="448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000000"/>
                </a:solidFill>
              </a:rPr>
              <a:t>2</a:t>
            </a:r>
            <a:r>
              <a:rPr lang="zh-CN" altLang="en-US" sz="3200">
                <a:solidFill>
                  <a:srgbClr val="000000"/>
                </a:solidFill>
              </a:rPr>
              <a:t>.在各少数民族聚居的地方实行民族区域自治。</a:t>
            </a:r>
            <a:r>
              <a:rPr lang="zh-CN" altLang="en-US" sz="3200">
                <a:solidFill>
                  <a:srgbClr val="FF0000"/>
                </a:solidFill>
              </a:rPr>
              <a:t>（民族区域自治是在国家的统一领导下，各少数民族聚居的地方实行民族区域自治，设立自治机关，行使自治权，使少数民族人民当家作主，自己管理本自治地方的内部事务）</a:t>
            </a:r>
          </a:p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000000"/>
                </a:solidFill>
              </a:rPr>
              <a:t>3. 发展少数民族地区经济文化事业</a:t>
            </a:r>
          </a:p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000000"/>
                </a:solidFill>
              </a:rPr>
              <a:t>4.培养少数民族干部</a:t>
            </a:r>
            <a:r>
              <a:rPr lang="zh-CN" altLang="en-US" sz="3200">
                <a:solidFill>
                  <a:schemeClr val="hlink"/>
                </a:solidFill>
              </a:rPr>
              <a:t> </a:t>
            </a:r>
          </a:p>
        </p:txBody>
      </p:sp>
      <p:sp>
        <p:nvSpPr>
          <p:cNvPr id="7175" name="Text Box 7">
            <a:extLst>
              <a:ext uri="{FF2B5EF4-FFF2-40B4-BE49-F238E27FC236}">
                <a16:creationId xmlns:a16="http://schemas.microsoft.com/office/drawing/2014/main" id="{84FD560C-136F-446D-9A97-1F2544B31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4108450"/>
            <a:ext cx="4752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1" autoUpdateAnimBg="0"/>
      <p:bldP spid="7173" grpId="0" autoUpdateAnimBg="0"/>
      <p:bldP spid="717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:a16="http://schemas.microsoft.com/office/drawing/2014/main" id="{F5835D52-0FA1-4780-8808-E31F1FE2E6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00"/>
                </a:solidFill>
              </a:rPr>
              <a:t>5.发展少数民族科教文卫等事业  </a:t>
            </a:r>
          </a:p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00"/>
                </a:solidFill>
              </a:rPr>
              <a:t>6.使用和发展少数民族语言文字 </a:t>
            </a:r>
          </a:p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00"/>
                </a:solidFill>
              </a:rPr>
              <a:t>7.尊重少数民族风俗习惯 </a:t>
            </a:r>
          </a:p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00"/>
                </a:solidFill>
              </a:rPr>
              <a:t>8.尊重和保护少数民族宗教信仰自由</a:t>
            </a:r>
          </a:p>
          <a:p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49A2965-AD65-4042-BD4D-8E0733F1D6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2988" y="407988"/>
            <a:ext cx="7559675" cy="1004887"/>
          </a:xfrm>
        </p:spPr>
        <p:txBody>
          <a:bodyPr/>
          <a:lstStyle/>
          <a:p>
            <a:r>
              <a:rPr lang="zh-CN" altLang="en-US">
                <a:solidFill>
                  <a:schemeClr val="bg2"/>
                </a:solidFill>
              </a:rPr>
              <a:t>三、独特的民族风情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46412956-C1BC-4E2D-907B-634FFCD53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6975475" cy="461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5园">
            <a:extLst>
              <a:ext uri="{FF2B5EF4-FFF2-40B4-BE49-F238E27FC236}">
                <a16:creationId xmlns:a16="http://schemas.microsoft.com/office/drawing/2014/main" id="{6B5CB06A-7CC7-4190-B42C-1A38AF585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508500"/>
            <a:ext cx="36576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4" name="AutoShape 6">
            <a:extLst>
              <a:ext uri="{FF2B5EF4-FFF2-40B4-BE49-F238E27FC236}">
                <a16:creationId xmlns:a16="http://schemas.microsoft.com/office/drawing/2014/main" id="{7AB5B0D2-12AA-44E1-8976-BEE4B70CA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6248400"/>
            <a:ext cx="1630362" cy="609600"/>
          </a:xfrm>
          <a:prstGeom prst="wedgeRoundRectCallout">
            <a:avLst>
              <a:gd name="adj1" fmla="val 43769"/>
              <a:gd name="adj2" fmla="val -192449"/>
              <a:gd name="adj3" fmla="val 16667"/>
            </a:avLst>
          </a:prstGeom>
          <a:solidFill>
            <a:srgbClr val="3333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回族</a:t>
            </a:r>
          </a:p>
        </p:txBody>
      </p:sp>
      <p:sp>
        <p:nvSpPr>
          <p:cNvPr id="32775" name="AutoShape 7">
            <a:extLst>
              <a:ext uri="{FF2B5EF4-FFF2-40B4-BE49-F238E27FC236}">
                <a16:creationId xmlns:a16="http://schemas.microsoft.com/office/drawing/2014/main" id="{89F211E9-6906-446A-A186-807EFF2FC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6248400"/>
            <a:ext cx="1143000" cy="609600"/>
          </a:xfrm>
          <a:prstGeom prst="wedgeRoundRectCallout">
            <a:avLst>
              <a:gd name="adj1" fmla="val -71250"/>
              <a:gd name="adj2" fmla="val -192449"/>
              <a:gd name="adj3" fmla="val 16667"/>
            </a:avLst>
          </a:prstGeom>
          <a:solidFill>
            <a:srgbClr val="3333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藏族</a:t>
            </a:r>
          </a:p>
          <a:p>
            <a:pPr algn="ctr"/>
            <a:endParaRPr kumimoji="1" lang="zh-CN" altLang="en-US" sz="3200" b="1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2780" name="Picture 12" descr="se12266714">
            <a:extLst>
              <a:ext uri="{FF2B5EF4-FFF2-40B4-BE49-F238E27FC236}">
                <a16:creationId xmlns:a16="http://schemas.microsoft.com/office/drawing/2014/main" id="{CC4CD7C8-5AE0-464A-89D2-67F6EA5CC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25563"/>
            <a:ext cx="4367212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776" name="Group 8">
            <a:extLst>
              <a:ext uri="{FF2B5EF4-FFF2-40B4-BE49-F238E27FC236}">
                <a16:creationId xmlns:a16="http://schemas.microsoft.com/office/drawing/2014/main" id="{6FAECD62-4E68-4A81-818F-4CA0ABA673E7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0350"/>
            <a:ext cx="4500562" cy="2376488"/>
            <a:chOff x="2925" y="164"/>
            <a:chExt cx="2835" cy="1497"/>
          </a:xfrm>
        </p:grpSpPr>
        <p:pic>
          <p:nvPicPr>
            <p:cNvPr id="32777" name="Picture 9" descr="2">
              <a:extLst>
                <a:ext uri="{FF2B5EF4-FFF2-40B4-BE49-F238E27FC236}">
                  <a16:creationId xmlns:a16="http://schemas.microsoft.com/office/drawing/2014/main" id="{846281D6-8C2A-4355-B70E-BB861FA69A8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" y="754"/>
              <a:ext cx="793" cy="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78" name="AutoShape 10">
              <a:extLst>
                <a:ext uri="{FF2B5EF4-FFF2-40B4-BE49-F238E27FC236}">
                  <a16:creationId xmlns:a16="http://schemas.microsoft.com/office/drawing/2014/main" id="{3A3513B4-FCF3-4677-956D-2D36D3A45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164"/>
              <a:ext cx="2586" cy="635"/>
            </a:xfrm>
            <a:prstGeom prst="cloudCallout">
              <a:avLst>
                <a:gd name="adj1" fmla="val 33875"/>
                <a:gd name="adj2" fmla="val 72991"/>
              </a:avLst>
            </a:prstGeom>
            <a:solidFill>
              <a:srgbClr val="00B8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zh-CN" altLang="en-US" sz="1600" b="1">
                  <a:latin typeface="宋体" panose="02010600030101010101" pitchFamily="2" charset="-122"/>
                </a:rPr>
                <a:t>你可知道人民币上有那些民族的文字和头像？</a:t>
              </a:r>
            </a:p>
          </p:txBody>
        </p:sp>
      </p:grpSp>
      <p:sp>
        <p:nvSpPr>
          <p:cNvPr id="32772" name="AutoShape 4">
            <a:extLst>
              <a:ext uri="{FF2B5EF4-FFF2-40B4-BE49-F238E27FC236}">
                <a16:creationId xmlns:a16="http://schemas.microsoft.com/office/drawing/2014/main" id="{CE5D1B63-E23C-405A-A575-0315BA532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933825"/>
            <a:ext cx="1446212" cy="609600"/>
          </a:xfrm>
          <a:prstGeom prst="wedgeRoundRectCallout">
            <a:avLst>
              <a:gd name="adj1" fmla="val 99833"/>
              <a:gd name="adj2" fmla="val -261718"/>
              <a:gd name="adj3" fmla="val 16667"/>
            </a:avLst>
          </a:prstGeom>
          <a:solidFill>
            <a:srgbClr val="3333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彝族</a:t>
            </a:r>
          </a:p>
        </p:txBody>
      </p:sp>
      <p:sp>
        <p:nvSpPr>
          <p:cNvPr id="32773" name="AutoShape 5">
            <a:extLst>
              <a:ext uri="{FF2B5EF4-FFF2-40B4-BE49-F238E27FC236}">
                <a16:creationId xmlns:a16="http://schemas.microsoft.com/office/drawing/2014/main" id="{652256EC-8E66-4A59-B914-0EE383627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3573463"/>
            <a:ext cx="2160588" cy="685800"/>
          </a:xfrm>
          <a:prstGeom prst="wedgeRoundRectCallout">
            <a:avLst>
              <a:gd name="adj1" fmla="val -28838"/>
              <a:gd name="adj2" fmla="val -188426"/>
              <a:gd name="adj3" fmla="val 16667"/>
            </a:avLst>
          </a:prstGeom>
          <a:solidFill>
            <a:srgbClr val="3333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维吾尔族</a:t>
            </a:r>
          </a:p>
          <a:p>
            <a:pPr algn="ctr"/>
            <a:endParaRPr kumimoji="1" lang="zh-CN" altLang="en-US" sz="32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  <p:bldP spid="32775" grpId="0" animBg="1" autoUpdateAnimBg="0"/>
      <p:bldP spid="32772" grpId="0" animBg="1" autoUpdateAnimBg="0"/>
      <p:bldP spid="32773" grpId="0" animBg="1" autoUpdateAnimBg="0"/>
    </p:bldLst>
  </p:timing>
</p:sld>
</file>

<file path=ppt/theme/theme1.xml><?xml version="1.0" encoding="utf-8"?>
<a:theme xmlns:a="http://schemas.openxmlformats.org/drawingml/2006/main" name="Conference_3">
  <a:themeElements>
    <a:clrScheme name="Conference_3 1">
      <a:dk1>
        <a:srgbClr val="4D4D4D"/>
      </a:dk1>
      <a:lt1>
        <a:srgbClr val="FFFFFF"/>
      </a:lt1>
      <a:dk2>
        <a:srgbClr val="F2EF62"/>
      </a:dk2>
      <a:lt2>
        <a:srgbClr val="DDDDDD"/>
      </a:lt2>
      <a:accent1>
        <a:srgbClr val="8FAD2F"/>
      </a:accent1>
      <a:accent2>
        <a:srgbClr val="DBE8B2"/>
      </a:accent2>
      <a:accent3>
        <a:srgbClr val="FFFFFF"/>
      </a:accent3>
      <a:accent4>
        <a:srgbClr val="404040"/>
      </a:accent4>
      <a:accent5>
        <a:srgbClr val="C6D3AD"/>
      </a:accent5>
      <a:accent6>
        <a:srgbClr val="C6D2A1"/>
      </a:accent6>
      <a:hlink>
        <a:srgbClr val="BAD16F"/>
      </a:hlink>
      <a:folHlink>
        <a:srgbClr val="507800"/>
      </a:folHlink>
    </a:clrScheme>
    <a:fontScheme name="Conference_3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굴림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굴림" pitchFamily="34" charset="-127"/>
          </a:defRPr>
        </a:defPPr>
      </a:lstStyle>
    </a:lnDef>
  </a:objectDefaults>
  <a:extraClrSchemeLst>
    <a:extraClrScheme>
      <a:clrScheme name="Conference_3 1">
        <a:dk1>
          <a:srgbClr val="4D4D4D"/>
        </a:dk1>
        <a:lt1>
          <a:srgbClr val="FFFFFF"/>
        </a:lt1>
        <a:dk2>
          <a:srgbClr val="F2EF62"/>
        </a:dk2>
        <a:lt2>
          <a:srgbClr val="DDDDDD"/>
        </a:lt2>
        <a:accent1>
          <a:srgbClr val="8FAD2F"/>
        </a:accent1>
        <a:accent2>
          <a:srgbClr val="DBE8B2"/>
        </a:accent2>
        <a:accent3>
          <a:srgbClr val="FFFFFF"/>
        </a:accent3>
        <a:accent4>
          <a:srgbClr val="404040"/>
        </a:accent4>
        <a:accent5>
          <a:srgbClr val="C6D3AD"/>
        </a:accent5>
        <a:accent6>
          <a:srgbClr val="C6D2A1"/>
        </a:accent6>
        <a:hlink>
          <a:srgbClr val="BAD16F"/>
        </a:hlink>
        <a:folHlink>
          <a:srgbClr val="507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ference_3 2">
        <a:dk1>
          <a:srgbClr val="4D4D4D"/>
        </a:dk1>
        <a:lt1>
          <a:srgbClr val="FFFFFF"/>
        </a:lt1>
        <a:dk2>
          <a:srgbClr val="F4D18A"/>
        </a:dk2>
        <a:lt2>
          <a:srgbClr val="DDDDDD"/>
        </a:lt2>
        <a:accent1>
          <a:srgbClr val="B99633"/>
        </a:accent1>
        <a:accent2>
          <a:srgbClr val="EDE5D1"/>
        </a:accent2>
        <a:accent3>
          <a:srgbClr val="FFFFFF"/>
        </a:accent3>
        <a:accent4>
          <a:srgbClr val="404040"/>
        </a:accent4>
        <a:accent5>
          <a:srgbClr val="D9C9AD"/>
        </a:accent5>
        <a:accent6>
          <a:srgbClr val="D7CFBD"/>
        </a:accent6>
        <a:hlink>
          <a:srgbClr val="DAC896"/>
        </a:hlink>
        <a:folHlink>
          <a:srgbClr val="7761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ference_3 3">
        <a:dk1>
          <a:srgbClr val="4D4D4D"/>
        </a:dk1>
        <a:lt1>
          <a:srgbClr val="FFFFFF"/>
        </a:lt1>
        <a:dk2>
          <a:srgbClr val="61C2F3"/>
        </a:dk2>
        <a:lt2>
          <a:srgbClr val="DDDDDD"/>
        </a:lt2>
        <a:accent1>
          <a:srgbClr val="5968D7"/>
        </a:accent1>
        <a:accent2>
          <a:srgbClr val="BECDEA"/>
        </a:accent2>
        <a:accent3>
          <a:srgbClr val="FFFFFF"/>
        </a:accent3>
        <a:accent4>
          <a:srgbClr val="404040"/>
        </a:accent4>
        <a:accent5>
          <a:srgbClr val="B5B9E8"/>
        </a:accent5>
        <a:accent6>
          <a:srgbClr val="ACBAD4"/>
        </a:accent6>
        <a:hlink>
          <a:srgbClr val="93A8EB"/>
        </a:hlink>
        <a:folHlink>
          <a:srgbClr val="1300A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郭会玲</Template>
  <TotalTime>295</TotalTime>
  <Pages>0</Pages>
  <Words>570</Words>
  <Characters>0</Characters>
  <Application>Microsoft Office PowerPoint</Application>
  <DocSecurity>0</DocSecurity>
  <PresentationFormat>全屏显示(4:3)</PresentationFormat>
  <Lines>0</Lines>
  <Paragraphs>64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黑体</vt:lpstr>
      <vt:lpstr>华文行楷</vt:lpstr>
      <vt:lpstr>华文新魏</vt:lpstr>
      <vt:lpstr>隶书</vt:lpstr>
      <vt:lpstr>宋体</vt:lpstr>
      <vt:lpstr>Arial</vt:lpstr>
      <vt:lpstr>Times New Roman</vt:lpstr>
      <vt:lpstr>Verdana</vt:lpstr>
      <vt:lpstr>Wingdings</vt:lpstr>
      <vt:lpstr>Conference_3</vt:lpstr>
      <vt:lpstr>Slide</vt:lpstr>
      <vt:lpstr>BMP 图像</vt:lpstr>
      <vt:lpstr>中国的民族</vt:lpstr>
      <vt:lpstr>学习目标</vt:lpstr>
      <vt:lpstr>一.  56 个民族：</vt:lpstr>
      <vt:lpstr>PowerPoint 演示文稿</vt:lpstr>
      <vt:lpstr>PowerPoint 演示文稿</vt:lpstr>
      <vt:lpstr>二、我国的民族政策:</vt:lpstr>
      <vt:lpstr>PowerPoint 演示文稿</vt:lpstr>
      <vt:lpstr>三、独特的民族风情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苗族－斗马节</vt:lpstr>
      <vt:lpstr>那达慕大会——蒙古族</vt:lpstr>
      <vt:lpstr>PowerPoint 演示文稿</vt:lpstr>
      <vt:lpstr>三月街节－白族</vt:lpstr>
      <vt:lpstr>沐浴节－西藏藏族</vt:lpstr>
      <vt:lpstr>三.  民族的分布:</vt:lpstr>
      <vt:lpstr>读图活动</vt:lpstr>
      <vt:lpstr>1.    民族分布状况: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第三节  我国的民族</dc:title>
  <dc:subject/>
  <dc:creator>为您服务教育网　http://www.wsbedu.com/</dc:creator>
  <cp:keywords/>
  <dc:description/>
  <cp:lastModifiedBy>xbany</cp:lastModifiedBy>
  <cp:revision>288</cp:revision>
  <cp:lastPrinted>1899-12-30T00:00:00Z</cp:lastPrinted>
  <dcterms:created xsi:type="dcterms:W3CDTF">2005-09-17T09:55:30Z</dcterms:created>
  <dcterms:modified xsi:type="dcterms:W3CDTF">2019-09-11T00:04:08Z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2052-8.1.0.2954</vt:lpwstr>
  </property>
</Properties>
</file>